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Blacklist Semi-Bold" pitchFamily="2" charset="0"/>
      <p:regular r:id="rId29"/>
      <p:bold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Lato Bold" panose="020F0502020204030203" pitchFamily="34" charset="0"/>
      <p:regular r:id="rId35"/>
      <p:bold r:id="rId36"/>
    </p:embeddedFont>
    <p:embeddedFont>
      <p:font typeface="Montserrat" pitchFamily="2" charset="77"/>
      <p:regular r:id="rId37"/>
      <p:bold r:id="rId38"/>
      <p:italic r:id="rId39"/>
      <p:boldItalic r:id="rId40"/>
    </p:embeddedFont>
    <p:embeddedFont>
      <p:font typeface="Montserrat Bold" pitchFamily="2" charset="77"/>
      <p:regular r:id="rId41"/>
      <p:bold r:id="rId42"/>
      <p:italic r:id="rId43"/>
      <p:boldItalic r:id="rId44"/>
    </p:embeddedFont>
    <p:embeddedFont>
      <p:font typeface="Six Hands Chalk" panose="030304020406050C0A03" pitchFamily="66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26" autoAdjust="0"/>
  </p:normalViewPr>
  <p:slideViewPr>
    <p:cSldViewPr>
      <p:cViewPr varScale="1">
        <p:scale>
          <a:sx n="70" d="100"/>
          <a:sy n="70" d="100"/>
        </p:scale>
        <p:origin x="8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383281" cy="10287000"/>
          </a:xfrm>
          <a:custGeom>
            <a:avLst/>
            <a:gdLst/>
            <a:ahLst/>
            <a:cxnLst/>
            <a:rect l="l" t="t" r="r" b="b"/>
            <a:pathLst>
              <a:path w="9383281" h="10287000">
                <a:moveTo>
                  <a:pt x="0" y="0"/>
                </a:moveTo>
                <a:lnTo>
                  <a:pt x="9383281" y="0"/>
                </a:lnTo>
                <a:lnTo>
                  <a:pt x="93832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6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23587" y="1028700"/>
            <a:ext cx="3933334" cy="1558001"/>
          </a:xfrm>
          <a:custGeom>
            <a:avLst/>
            <a:gdLst/>
            <a:ahLst/>
            <a:cxnLst/>
            <a:rect l="l" t="t" r="r" b="b"/>
            <a:pathLst>
              <a:path w="3933334" h="1558001">
                <a:moveTo>
                  <a:pt x="0" y="0"/>
                </a:moveTo>
                <a:lnTo>
                  <a:pt x="3933334" y="0"/>
                </a:lnTo>
                <a:lnTo>
                  <a:pt x="3933334" y="1558001"/>
                </a:lnTo>
                <a:lnTo>
                  <a:pt x="0" y="155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151" b="-238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0559" y="7501660"/>
            <a:ext cx="1638937" cy="1658448"/>
          </a:xfrm>
          <a:custGeom>
            <a:avLst/>
            <a:gdLst/>
            <a:ahLst/>
            <a:cxnLst/>
            <a:rect l="l" t="t" r="r" b="b"/>
            <a:pathLst>
              <a:path w="1638937" h="1658448">
                <a:moveTo>
                  <a:pt x="0" y="0"/>
                </a:moveTo>
                <a:lnTo>
                  <a:pt x="1638937" y="0"/>
                </a:lnTo>
                <a:lnTo>
                  <a:pt x="1638937" y="1658449"/>
                </a:lnTo>
                <a:lnTo>
                  <a:pt x="0" y="1658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023587" y="7425460"/>
            <a:ext cx="6981081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Airbnbs in New York City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23587" y="8254684"/>
            <a:ext cx="5457602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3E301D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Trends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57369" y="2413030"/>
            <a:ext cx="17373262" cy="2767780"/>
            <a:chOff x="0" y="0"/>
            <a:chExt cx="23164349" cy="3690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45851" cy="3690374"/>
            </a:xfrm>
            <a:custGeom>
              <a:avLst/>
              <a:gdLst/>
              <a:ahLst/>
              <a:cxnLst/>
              <a:rect l="l" t="t" r="r" b="b"/>
              <a:pathLst>
                <a:path w="7445851" h="3690374">
                  <a:moveTo>
                    <a:pt x="0" y="0"/>
                  </a:moveTo>
                  <a:lnTo>
                    <a:pt x="7445851" y="0"/>
                  </a:lnTo>
                  <a:lnTo>
                    <a:pt x="7445851" y="3690374"/>
                  </a:lnTo>
                  <a:lnTo>
                    <a:pt x="0" y="369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45" r="-21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904628" y="0"/>
              <a:ext cx="7358926" cy="3690374"/>
            </a:xfrm>
            <a:custGeom>
              <a:avLst/>
              <a:gdLst/>
              <a:ahLst/>
              <a:cxnLst/>
              <a:rect l="l" t="t" r="r" b="b"/>
              <a:pathLst>
                <a:path w="7358926" h="3690374">
                  <a:moveTo>
                    <a:pt x="0" y="0"/>
                  </a:moveTo>
                  <a:lnTo>
                    <a:pt x="7358926" y="0"/>
                  </a:lnTo>
                  <a:lnTo>
                    <a:pt x="7358926" y="3690374"/>
                  </a:lnTo>
                  <a:lnTo>
                    <a:pt x="0" y="369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09" r="-118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796954" y="0"/>
              <a:ext cx="7367395" cy="3690374"/>
            </a:xfrm>
            <a:custGeom>
              <a:avLst/>
              <a:gdLst/>
              <a:ahLst/>
              <a:cxnLst/>
              <a:rect l="l" t="t" r="r" b="b"/>
              <a:pathLst>
                <a:path w="7367395" h="3690374">
                  <a:moveTo>
                    <a:pt x="0" y="0"/>
                  </a:moveTo>
                  <a:lnTo>
                    <a:pt x="7367395" y="0"/>
                  </a:lnTo>
                  <a:lnTo>
                    <a:pt x="7367395" y="3690374"/>
                  </a:lnTo>
                  <a:lnTo>
                    <a:pt x="0" y="3690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69" t="-4160" r="-4799" b="-69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79070" y="5457036"/>
            <a:ext cx="6400595" cy="4368406"/>
          </a:xfrm>
          <a:custGeom>
            <a:avLst/>
            <a:gdLst/>
            <a:ahLst/>
            <a:cxnLst/>
            <a:rect l="l" t="t" r="r" b="b"/>
            <a:pathLst>
              <a:path w="6400595" h="4368406">
                <a:moveTo>
                  <a:pt x="0" y="0"/>
                </a:moveTo>
                <a:lnTo>
                  <a:pt x="6400595" y="0"/>
                </a:lnTo>
                <a:lnTo>
                  <a:pt x="6400595" y="4368406"/>
                </a:lnTo>
                <a:lnTo>
                  <a:pt x="0" y="436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1192" y="952500"/>
            <a:ext cx="1687810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 of Price with Different Room Types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3335" y="5554012"/>
            <a:ext cx="10316559" cy="417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We can see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significant differences in pricing across different room types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 based on the statistical analysis: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3E301D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Entire homes/apts have the highest and most variable prices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, reflecting their premium features.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3E301D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Shared rooms are the cheapest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 and most stable, ideal for budget travellers.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3E301D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Private rooms offer mid-range prices</a:t>
            </a:r>
            <a:r>
              <a:rPr lang="en-US" sz="2400">
                <a:solidFill>
                  <a:srgbClr val="3E301D"/>
                </a:solidFill>
                <a:latin typeface="Lato"/>
                <a:ea typeface="Lato"/>
                <a:cs typeface="Lato"/>
                <a:sym typeface="Lato"/>
              </a:rPr>
              <a:t> with moderate variability.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9023" y="2413030"/>
            <a:ext cx="5718206" cy="2834104"/>
          </a:xfrm>
          <a:custGeom>
            <a:avLst/>
            <a:gdLst/>
            <a:ahLst/>
            <a:cxnLst/>
            <a:rect l="l" t="t" r="r" b="b"/>
            <a:pathLst>
              <a:path w="5718206" h="2834104">
                <a:moveTo>
                  <a:pt x="0" y="0"/>
                </a:moveTo>
                <a:lnTo>
                  <a:pt x="5718205" y="0"/>
                </a:lnTo>
                <a:lnTo>
                  <a:pt x="5718205" y="2834104"/>
                </a:lnTo>
                <a:lnTo>
                  <a:pt x="0" y="283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" b="-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19556" y="2413030"/>
            <a:ext cx="5651450" cy="2834104"/>
          </a:xfrm>
          <a:custGeom>
            <a:avLst/>
            <a:gdLst/>
            <a:ahLst/>
            <a:cxnLst/>
            <a:rect l="l" t="t" r="r" b="b"/>
            <a:pathLst>
              <a:path w="5651450" h="2834104">
                <a:moveTo>
                  <a:pt x="0" y="0"/>
                </a:moveTo>
                <a:lnTo>
                  <a:pt x="5651450" y="0"/>
                </a:lnTo>
                <a:lnTo>
                  <a:pt x="5651450" y="2834104"/>
                </a:lnTo>
                <a:lnTo>
                  <a:pt x="0" y="2834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" r="-5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80643" y="2413030"/>
            <a:ext cx="5657954" cy="2834104"/>
          </a:xfrm>
          <a:custGeom>
            <a:avLst/>
            <a:gdLst/>
            <a:ahLst/>
            <a:cxnLst/>
            <a:rect l="l" t="t" r="r" b="b"/>
            <a:pathLst>
              <a:path w="5657954" h="2834104">
                <a:moveTo>
                  <a:pt x="0" y="0"/>
                </a:moveTo>
                <a:lnTo>
                  <a:pt x="5657953" y="0"/>
                </a:lnTo>
                <a:lnTo>
                  <a:pt x="5657953" y="2834104"/>
                </a:lnTo>
                <a:lnTo>
                  <a:pt x="0" y="2834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7" r="-4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812298" y="5529979"/>
            <a:ext cx="5696987" cy="2878352"/>
          </a:xfrm>
          <a:custGeom>
            <a:avLst/>
            <a:gdLst/>
            <a:ahLst/>
            <a:cxnLst/>
            <a:rect l="l" t="t" r="r" b="b"/>
            <a:pathLst>
              <a:path w="5696987" h="2878352">
                <a:moveTo>
                  <a:pt x="0" y="0"/>
                </a:moveTo>
                <a:lnTo>
                  <a:pt x="5696987" y="0"/>
                </a:lnTo>
                <a:lnTo>
                  <a:pt x="5696987" y="2878352"/>
                </a:lnTo>
                <a:lnTo>
                  <a:pt x="0" y="2878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12818" y="5529979"/>
            <a:ext cx="5971685" cy="2878352"/>
          </a:xfrm>
          <a:custGeom>
            <a:avLst/>
            <a:gdLst/>
            <a:ahLst/>
            <a:cxnLst/>
            <a:rect l="l" t="t" r="r" b="b"/>
            <a:pathLst>
              <a:path w="5971685" h="2878352">
                <a:moveTo>
                  <a:pt x="0" y="0"/>
                </a:moveTo>
                <a:lnTo>
                  <a:pt x="5971685" y="0"/>
                </a:lnTo>
                <a:lnTo>
                  <a:pt x="5971685" y="2878352"/>
                </a:lnTo>
                <a:lnTo>
                  <a:pt x="0" y="2878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1192" y="952500"/>
            <a:ext cx="1687810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 of Borough-wise Price Trends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5403" y="8865489"/>
            <a:ext cx="13737194" cy="1091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We can see significant differences of pricing across neighbourhood groups based on the statistical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5743" y="2413030"/>
            <a:ext cx="9286956" cy="7267043"/>
          </a:xfrm>
          <a:custGeom>
            <a:avLst/>
            <a:gdLst/>
            <a:ahLst/>
            <a:cxnLst/>
            <a:rect l="l" t="t" r="r" b="b"/>
            <a:pathLst>
              <a:path w="9286956" h="7267043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6878108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 of Borough-wise Price Trends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endParaRPr lang="en-US" sz="4499" b="1">
              <a:solidFill>
                <a:srgbClr val="FF5A5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39615" y="3045311"/>
            <a:ext cx="7007368" cy="627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Key Insights: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dominates in pricing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indicating its high-end appeal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Bronx and Queens offer the most affordable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options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Brooklyn strikes a balance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between affordability and luxury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provides varied pricing but is less competitive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Manhattan and Brooklyn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5743" y="2413030"/>
            <a:ext cx="9286956" cy="7267043"/>
          </a:xfrm>
          <a:custGeom>
            <a:avLst/>
            <a:gdLst/>
            <a:ahLst/>
            <a:cxnLst/>
            <a:rect l="l" t="t" r="r" b="b"/>
            <a:pathLst>
              <a:path w="9286956" h="7267043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4" r="-2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687810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Price vs. Room Type: Visualization and Insights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7446" y="2581249"/>
            <a:ext cx="7635216" cy="711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pricing distribution reflects a clear trade-off between cost and the level of exclusivity.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Entire homes provide the highest level of privacy but at a premium, while shared rooms offer affordability at the expense of personal space.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relatively modest price gap between private and shared rooms ($19.65) suggests that some travelers may opt for private rooms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if they perceive the additional cost as justified by the increased comfort and privacy.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wide price disparity between entire homes and other room types suggests that entire homes target a distinctly different audience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private or shared rooms, emphasizing the segmentation in the market.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2413030"/>
            <a:ext cx="8794810" cy="6881939"/>
          </a:xfrm>
          <a:custGeom>
            <a:avLst/>
            <a:gdLst/>
            <a:ahLst/>
            <a:cxnLst/>
            <a:rect l="l" t="t" r="r" b="b"/>
            <a:pathLst>
              <a:path w="8794810" h="6881939">
                <a:moveTo>
                  <a:pt x="0" y="0"/>
                </a:moveTo>
                <a:lnTo>
                  <a:pt x="8794810" y="0"/>
                </a:lnTo>
                <a:lnTo>
                  <a:pt x="8794810" y="6881939"/>
                </a:lnTo>
                <a:lnTo>
                  <a:pt x="0" y="6881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" r="-4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687810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Heatmap: Average Price by Room Type and Borough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192" y="2602966"/>
            <a:ext cx="8079964" cy="627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has the highest prices for all room types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with entire homes averaging $249.24, making it the most expensive borough.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Staten Island and the Bronx are the most affordable, with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 shared rooms in Staten Island costing $57.44.</a:t>
            </a:r>
          </a:p>
          <a:p>
            <a:pPr algn="just">
              <a:lnSpc>
                <a:spcPts val="3359"/>
              </a:lnSpc>
            </a:pPr>
            <a:endParaRPr lang="en-US" sz="24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Brooklyn and Queens offer a balance of affordability and proximity to Manhattan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with mid-range prices for all room types. 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stark price differences between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the outer boroughs highlight the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impact of location desirability and demand, with Manhattan dominating the luxury market.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5743" y="2413030"/>
            <a:ext cx="9286956" cy="7267043"/>
          </a:xfrm>
          <a:custGeom>
            <a:avLst/>
            <a:gdLst/>
            <a:ahLst/>
            <a:cxnLst/>
            <a:rect l="l" t="t" r="r" b="b"/>
            <a:pathLst>
              <a:path w="9286956" h="7267043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" r="-8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7511470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Count of Room Types by Boroughs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7446" y="2581249"/>
            <a:ext cx="7635216" cy="501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Entire home/apt is the most preferred room type in the more prominent boroughs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(Manhattan and Brooklyn), likely due to higher tourist demand for privacy and comfort.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Private rooms are more common in boroughs with lower listing volumes 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or where affordability is a key factor (e.g., Queens and Bronx).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Shared rooms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consistently have the lowest counts, suggesting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limited demand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shared accommodations across all boroughs.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1704976"/>
            <a:ext cx="8794810" cy="8582024"/>
          </a:xfrm>
          <a:custGeom>
            <a:avLst/>
            <a:gdLst/>
            <a:ahLst/>
            <a:cxnLst/>
            <a:rect l="l" t="t" r="r" b="b"/>
            <a:pathLst>
              <a:path w="8794810" h="8582024">
                <a:moveTo>
                  <a:pt x="0" y="0"/>
                </a:moveTo>
                <a:lnTo>
                  <a:pt x="8794810" y="0"/>
                </a:lnTo>
                <a:lnTo>
                  <a:pt x="8794810" y="8582024"/>
                </a:lnTo>
                <a:lnTo>
                  <a:pt x="0" y="8582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" t="-2146" r="-7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687810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Boxplot: Availability Trends across Boroughs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381" y="2337435"/>
            <a:ext cx="8079964" cy="794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availability of Airbnb listings varies significantly across the neighbourhood groups, with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Queens and Staten Island showing generally higher availability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Manhattan, Brooklyn, and the Bronx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Listings in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and Brooklyn tend to have lower and more consistent availability</a:t>
            </a:r>
            <a:r>
              <a:rPr lang="en-US" sz="2400">
                <a:solidFill>
                  <a:srgbClr val="75422E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possibly reflecting high demand, stricter regulations, or hosts favouring short-term over year-round rentals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and Queens exhibit higher medians and wider availability ranges, indicating many properties are available year-round,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potentially due to lower competition or demand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Bronx shows the lowest median and relatively restricted availability, suggesting fewer listings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or less active participation in the Airbnb market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5743" y="2413030"/>
            <a:ext cx="9286956" cy="7267043"/>
          </a:xfrm>
          <a:custGeom>
            <a:avLst/>
            <a:gdLst/>
            <a:ahLst/>
            <a:cxnLst/>
            <a:rect l="l" t="t" r="r" b="b"/>
            <a:pathLst>
              <a:path w="9286956" h="7267043">
                <a:moveTo>
                  <a:pt x="0" y="0"/>
                </a:moveTo>
                <a:lnTo>
                  <a:pt x="9286955" y="0"/>
                </a:lnTo>
                <a:lnTo>
                  <a:pt x="9286955" y="7267043"/>
                </a:lnTo>
                <a:lnTo>
                  <a:pt x="0" y="726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32" r="-111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7511470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Distribution of Minimum Stay Patterns: Top 5 Values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6362" y="2568708"/>
            <a:ext cx="8030554" cy="711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One-night stays are the most common (32.8%), followed closely by two-night stays (30.2%)</a:t>
            </a:r>
            <a:r>
              <a:rPr lang="en-US" sz="24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,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showing hosts’ preference for accommodating short-term guests.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Listings requiring 3, 4, or 5 nights account for smaller proportions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reflecting lower demand or flexibility for extended stays.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data emphasizes that the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Airbnb market heavily favors shorter booking durations.</a:t>
            </a:r>
          </a:p>
          <a:p>
            <a:pPr algn="l">
              <a:lnSpc>
                <a:spcPts val="3359"/>
              </a:lnSpc>
            </a:pPr>
            <a:endParaRPr lang="en-US" sz="24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popularity of one- and two-night minimum stays indicates that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most hosts are open to short-term rentals, catering to travelers with flexible, quick itineraries.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This suggests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Airbnb is primarily used for brief trips rather than extended visits.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1979644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61345" y="2084418"/>
            <a:ext cx="9937285" cy="8030367"/>
          </a:xfrm>
          <a:custGeom>
            <a:avLst/>
            <a:gdLst/>
            <a:ahLst/>
            <a:cxnLst/>
            <a:rect l="l" t="t" r="r" b="b"/>
            <a:pathLst>
              <a:path w="9937285" h="8030367">
                <a:moveTo>
                  <a:pt x="0" y="0"/>
                </a:moveTo>
                <a:lnTo>
                  <a:pt x="9937285" y="0"/>
                </a:lnTo>
                <a:lnTo>
                  <a:pt x="9937285" y="8030368"/>
                </a:lnTo>
                <a:lnTo>
                  <a:pt x="0" y="803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98" t="-950" b="-9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687810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Scatterplot of Price by Location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381" y="2337435"/>
            <a:ext cx="7888880" cy="753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scatterplot highlights the concentration of high-priced Airbnb listings in Manhattan, while the other boroughs—particularly Queens, Bronx, and Staten Island—offer more budget-friendly options. It also shows how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geography strongly influences listing prices.</a:t>
            </a:r>
          </a:p>
          <a:p>
            <a:pPr algn="just">
              <a:lnSpc>
                <a:spcPts val="3359"/>
              </a:lnSpc>
            </a:pPr>
            <a:endParaRPr lang="en-US" sz="24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also highlights distinct clusters for each neighbourhood group, reflecting the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spatial distribution of listings across NYC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Distinct neighbourhood-level clusters, like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Manhattan, is dense and luxury-focused, Brooklyn shows a wider and diverse spread, Queens is dispersed around transit hotspots, the Bronx has a smaller focused cluster, and Staten Island is sparse and suburban with a niche market.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1192" y="2530430"/>
            <a:ext cx="11780028" cy="270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 there a significant statistical relationship between the following?: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69286" lvl="1" indent="-334643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Room Types</a:t>
            </a:r>
          </a:p>
          <a:p>
            <a:pPr marL="669286" lvl="1" indent="-334643" algn="l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Availability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7511470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Finding statistically significant relationships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6714" y="5932055"/>
            <a:ext cx="10376425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Ho: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is </a:t>
            </a:r>
            <a:r>
              <a:rPr lang="en-US" sz="30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no significant statistical relationship</a:t>
            </a: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between </a:t>
            </a:r>
            <a:r>
              <a:rPr lang="en-US" sz="30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room types/availability</a:t>
            </a:r>
          </a:p>
          <a:p>
            <a:pPr algn="l">
              <a:lnSpc>
                <a:spcPts val="4339"/>
              </a:lnSpc>
            </a:pPr>
            <a:endParaRPr lang="en-US" sz="3099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Ha: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is a </a:t>
            </a:r>
            <a:r>
              <a:rPr lang="en-US" sz="30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statistically significant relationship</a:t>
            </a: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between </a:t>
            </a:r>
            <a:r>
              <a:rPr lang="en-US" sz="30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and room types/availability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454397" y="2202408"/>
            <a:ext cx="6833603" cy="8084592"/>
            <a:chOff x="0" y="0"/>
            <a:chExt cx="9111471" cy="107794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11471" cy="10779455"/>
            </a:xfrm>
            <a:custGeom>
              <a:avLst/>
              <a:gdLst/>
              <a:ahLst/>
              <a:cxnLst/>
              <a:rect l="l" t="t" r="r" b="b"/>
              <a:pathLst>
                <a:path w="9111471" h="10779455">
                  <a:moveTo>
                    <a:pt x="0" y="0"/>
                  </a:moveTo>
                  <a:lnTo>
                    <a:pt x="9111471" y="0"/>
                  </a:lnTo>
                  <a:lnTo>
                    <a:pt x="9111471" y="10779455"/>
                  </a:lnTo>
                  <a:lnTo>
                    <a:pt x="0" y="10779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099" b="-1432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06853" y="4868087"/>
              <a:ext cx="6106637" cy="2155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664"/>
                </a:lnSpc>
                <a:spcBef>
                  <a:spcPct val="0"/>
                </a:spcBef>
              </a:pPr>
              <a:r>
                <a:rPr lang="en-US" sz="9760">
                  <a:solidFill>
                    <a:srgbClr val="FFFFFF"/>
                  </a:solidFill>
                  <a:latin typeface="Six Hands Chalk"/>
                  <a:ea typeface="Six Hands Chalk"/>
                  <a:cs typeface="Six Hands Chalk"/>
                  <a:sym typeface="Six Hands Chalk"/>
                </a:rPr>
                <a:t>P - Value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888" y="2765456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27698" y="11892"/>
            <a:ext cx="4960302" cy="7120740"/>
          </a:xfrm>
          <a:custGeom>
            <a:avLst/>
            <a:gdLst/>
            <a:ahLst/>
            <a:cxnLst/>
            <a:rect l="l" t="t" r="r" b="b"/>
            <a:pathLst>
              <a:path w="4960302" h="7120740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6" t="-2398" r="-3443" b="-37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54395" y="1762125"/>
            <a:ext cx="5607399" cy="7787130"/>
          </a:xfrm>
          <a:custGeom>
            <a:avLst/>
            <a:gdLst/>
            <a:ahLst/>
            <a:cxnLst/>
            <a:rect l="l" t="t" r="r" b="b"/>
            <a:pathLst>
              <a:path w="5607399" h="7787130">
                <a:moveTo>
                  <a:pt x="0" y="0"/>
                </a:moveTo>
                <a:lnTo>
                  <a:pt x="5607399" y="0"/>
                </a:lnTo>
                <a:lnTo>
                  <a:pt x="5607399" y="7787130"/>
                </a:lnTo>
                <a:lnTo>
                  <a:pt x="0" y="778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685925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48025"/>
            <a:ext cx="7877607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aim to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explore how room types, borough, neighbourhood and affect the price of AirBnB listings in New York City.</a:t>
            </a:r>
            <a:r>
              <a:rPr lang="en-US" sz="3000">
                <a:solidFill>
                  <a:srgbClr val="75422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75422E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analysis aims to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extract valuable insights using data visualization and statistical analysis.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8447" y="2448256"/>
            <a:ext cx="15011106" cy="1952493"/>
          </a:xfrm>
          <a:custGeom>
            <a:avLst/>
            <a:gdLst/>
            <a:ahLst/>
            <a:cxnLst/>
            <a:rect l="l" t="t" r="r" b="b"/>
            <a:pathLst>
              <a:path w="15011106" h="1952493">
                <a:moveTo>
                  <a:pt x="0" y="0"/>
                </a:moveTo>
                <a:lnTo>
                  <a:pt x="15011106" y="0"/>
                </a:lnTo>
                <a:lnTo>
                  <a:pt x="15011106" y="1952493"/>
                </a:lnTo>
                <a:lnTo>
                  <a:pt x="0" y="1952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7511470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ANOVA Test on Price and Room Types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8933" y="5336226"/>
            <a:ext cx="16510134" cy="333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p-value is less than 0.05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we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reject Ho (the null hypothesis)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This indicates that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at least one room type has an average price significantly different from others</a:t>
            </a:r>
          </a:p>
          <a:p>
            <a:pPr algn="l">
              <a:lnSpc>
                <a:spcPts val="3359"/>
              </a:lnSpc>
            </a:pPr>
            <a:endParaRPr lang="en-US" sz="24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F-statistic is large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it signifies variance in room prices by difference room types. It tells us that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at least one of the room types has a significantly different average price.</a:t>
            </a:r>
          </a:p>
          <a:p>
            <a:pPr algn="l">
              <a:lnSpc>
                <a:spcPts val="3359"/>
              </a:lnSpc>
            </a:pPr>
            <a:endParaRPr lang="en-US" sz="24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is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strong statistical evidence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that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room type affects price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 the dataset.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06175" y="2276373"/>
            <a:ext cx="10075650" cy="4831157"/>
          </a:xfrm>
          <a:custGeom>
            <a:avLst/>
            <a:gdLst/>
            <a:ahLst/>
            <a:cxnLst/>
            <a:rect l="l" t="t" r="r" b="b"/>
            <a:pathLst>
              <a:path w="10075650" h="4831157">
                <a:moveTo>
                  <a:pt x="0" y="0"/>
                </a:moveTo>
                <a:lnTo>
                  <a:pt x="10075650" y="0"/>
                </a:lnTo>
                <a:lnTo>
                  <a:pt x="10075650" y="4831157"/>
                </a:lnTo>
                <a:lnTo>
                  <a:pt x="0" y="4831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03" b="-46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192" y="952500"/>
            <a:ext cx="1687810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Regression on Price and Availability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8933" y="7336130"/>
            <a:ext cx="16510134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Since the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p-value for availability_365 is less than 0.05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we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 reject Ho (the null hypothesis).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This suggests that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availability_365 has a statistically significant relationship with price.</a:t>
            </a:r>
          </a:p>
          <a:p>
            <a:pPr algn="l">
              <a:lnSpc>
                <a:spcPts val="3359"/>
              </a:lnSpc>
            </a:pPr>
            <a:endParaRPr lang="en-US" sz="24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While availability_365 is statistically significant, it has a </a:t>
            </a:r>
            <a:r>
              <a:rPr lang="en-US" sz="24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very small impact on predicting price in the overall dataset since the R-squared value is 0.014</a:t>
            </a: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Other factors likely play a larger role.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888" y="2765456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30368" y="11892"/>
            <a:ext cx="7157632" cy="10275108"/>
          </a:xfrm>
          <a:custGeom>
            <a:avLst/>
            <a:gdLst/>
            <a:ahLst/>
            <a:cxnLst/>
            <a:rect l="l" t="t" r="r" b="b"/>
            <a:pathLst>
              <a:path w="7157632" h="10275108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1" r="-7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85925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Room Types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48025"/>
            <a:ext cx="9190914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Entire Home/Apt: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This category has the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highest average price and significant price variability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It caters to travellers seeking privacy and luxury.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Shared Rooms: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These are the most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affordable and stable in pricing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targeting budget-conscious travelers.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Private Rooms: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These represent a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mid-range option with moderate variability, balancing cost and comfort.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888" y="2765456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1892"/>
            <a:ext cx="7157632" cy="10275108"/>
          </a:xfrm>
          <a:custGeom>
            <a:avLst/>
            <a:gdLst/>
            <a:ahLst/>
            <a:cxnLst/>
            <a:rect l="l" t="t" r="r" b="b"/>
            <a:pathLst>
              <a:path w="7157632" h="10275108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77" b="-2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489324" y="1580014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Availability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85877" y="3400425"/>
            <a:ext cx="9190914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and Brooklyn show low availability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indicating high demand and limited supply.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and Queens exhibit higher availability, likely due to lower demand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or more year-round rentals.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The Bronx shows lower availability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compared to Staten Island and Queens, likely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reflecting fewer listings or less active participation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 the Airbnb market.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888" y="2765456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30368" y="11892"/>
            <a:ext cx="7157632" cy="10275108"/>
          </a:xfrm>
          <a:custGeom>
            <a:avLst/>
            <a:gdLst/>
            <a:ahLst/>
            <a:cxnLst/>
            <a:rect l="l" t="t" r="r" b="b"/>
            <a:pathLst>
              <a:path w="7157632" h="10275108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1" r="-7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85925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Boroughs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48025"/>
            <a:ext cx="9190914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Manhattan dominates pricing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across all room types, reflecting its premium status and high demand.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Brooklyn strikes a balance between luxury and affordability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appealing to a diverse audience.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Queens and Bronx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offer the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most affordable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options, with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Queens providing more availability.</a:t>
            </a: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Staten Island shows varied pricing but caters to a niche market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with less competition.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616606" y="2829003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7157632" cy="10275108"/>
          </a:xfrm>
          <a:custGeom>
            <a:avLst/>
            <a:gdLst/>
            <a:ahLst/>
            <a:cxnLst/>
            <a:rect l="l" t="t" r="r" b="b"/>
            <a:pathLst>
              <a:path w="7157632" h="10275108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19" b="-119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16418" y="1749472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Findings: Stay Patterns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16418" y="3311572"/>
            <a:ext cx="9190914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Short-term stays (1-2 nights) dominate the market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highlighting Airbnb's focus on catering to travellers with brief itineraries.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Longer stays (3 nights or more) account for a smaller proportion of bookings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indicating lower demand or host preferences for short-term rentals.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888" y="2211403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27698" y="11892"/>
            <a:ext cx="4960302" cy="7120740"/>
          </a:xfrm>
          <a:custGeom>
            <a:avLst/>
            <a:gdLst/>
            <a:ahLst/>
            <a:cxnLst/>
            <a:rect l="l" t="t" r="r" b="b"/>
            <a:pathLst>
              <a:path w="4960302" h="7120740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40" b="-23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54395" y="1762125"/>
            <a:ext cx="5607399" cy="7787130"/>
          </a:xfrm>
          <a:custGeom>
            <a:avLst/>
            <a:gdLst/>
            <a:ahLst/>
            <a:cxnLst/>
            <a:rect l="l" t="t" r="r" b="b"/>
            <a:pathLst>
              <a:path w="5607399" h="7787130">
                <a:moveTo>
                  <a:pt x="0" y="0"/>
                </a:moveTo>
                <a:lnTo>
                  <a:pt x="5607399" y="0"/>
                </a:lnTo>
                <a:lnTo>
                  <a:pt x="5607399" y="7787130"/>
                </a:lnTo>
                <a:lnTo>
                  <a:pt x="0" y="778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04" b="-41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31873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25728"/>
            <a:ext cx="8477918" cy="714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analysis provides critical insights into how various factors influence Airbnb listings in NYC:</a:t>
            </a:r>
          </a:p>
          <a:p>
            <a:pPr algn="just">
              <a:lnSpc>
                <a:spcPts val="3818"/>
              </a:lnSpc>
            </a:pPr>
            <a:endParaRPr lang="en-US" sz="272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88821" lvl="1" indent="-294410" algn="just">
              <a:lnSpc>
                <a:spcPts val="3818"/>
              </a:lnSpc>
              <a:buFont typeface="Arial"/>
              <a:buChar char="•"/>
            </a:pPr>
            <a:r>
              <a:rPr lang="en-US" sz="2727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Market Segmentation: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Entire homes target luxury travellers, while shared rooms cater to budget-conscious guests.</a:t>
            </a:r>
          </a:p>
          <a:p>
            <a:pPr algn="just">
              <a:lnSpc>
                <a:spcPts val="3818"/>
              </a:lnSpc>
            </a:pPr>
            <a:endParaRPr lang="en-US" sz="272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88821" lvl="1" indent="-294410" algn="just">
              <a:lnSpc>
                <a:spcPts val="3818"/>
              </a:lnSpc>
              <a:buFont typeface="Arial"/>
              <a:buChar char="•"/>
            </a:pPr>
            <a:r>
              <a:rPr lang="en-US" sz="2727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Geographical Trends: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Location significantly impacts pricing, with Manhattan commanding the highest rates due to desirability.</a:t>
            </a:r>
          </a:p>
          <a:p>
            <a:pPr algn="just">
              <a:lnSpc>
                <a:spcPts val="3818"/>
              </a:lnSpc>
            </a:pPr>
            <a:endParaRPr lang="en-US" sz="272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88821" lvl="1" indent="-294410" algn="just">
              <a:lnSpc>
                <a:spcPts val="3818"/>
              </a:lnSpc>
              <a:spcBef>
                <a:spcPct val="0"/>
              </a:spcBef>
              <a:buFont typeface="Arial"/>
              <a:buChar char="•"/>
            </a:pPr>
            <a:r>
              <a:rPr lang="en-US" sz="2727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Demand Patterns: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Short-term stays and lower availability in premium boroughs highlight high demand, while outer boroughs provide affordable alternatives with more flexibility.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888" y="2211403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27698" y="11892"/>
            <a:ext cx="4960302" cy="7120740"/>
          </a:xfrm>
          <a:custGeom>
            <a:avLst/>
            <a:gdLst/>
            <a:ahLst/>
            <a:cxnLst/>
            <a:rect l="l" t="t" r="r" b="b"/>
            <a:pathLst>
              <a:path w="4960302" h="7120740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57" r="-58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54395" y="1762125"/>
            <a:ext cx="5607399" cy="7787130"/>
          </a:xfrm>
          <a:custGeom>
            <a:avLst/>
            <a:gdLst/>
            <a:ahLst/>
            <a:cxnLst/>
            <a:rect l="l" t="t" r="r" b="b"/>
            <a:pathLst>
              <a:path w="5607399" h="7787130">
                <a:moveTo>
                  <a:pt x="0" y="0"/>
                </a:moveTo>
                <a:lnTo>
                  <a:pt x="5607399" y="0"/>
                </a:lnTo>
                <a:lnTo>
                  <a:pt x="5607399" y="7787130"/>
                </a:lnTo>
                <a:lnTo>
                  <a:pt x="0" y="778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14" r="-20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31873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25728"/>
            <a:ext cx="8477918" cy="714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821" lvl="1" indent="-294410" algn="just">
              <a:lnSpc>
                <a:spcPts val="3818"/>
              </a:lnSpc>
              <a:buFont typeface="Arial"/>
              <a:buChar char="•"/>
            </a:pPr>
            <a:r>
              <a:rPr lang="en-US" sz="2727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For Hosts: Adjust pricing based on room type and location to maximize occupancy and revenue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Leverage data insights to cater to specific traveller segments (e.g., budget-conscious vs. luxury travellers).</a:t>
            </a:r>
          </a:p>
          <a:p>
            <a:pPr algn="just">
              <a:lnSpc>
                <a:spcPts val="3818"/>
              </a:lnSpc>
            </a:pPr>
            <a:endParaRPr lang="en-US" sz="272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88821" lvl="1" indent="-294410" algn="just">
              <a:lnSpc>
                <a:spcPts val="3818"/>
              </a:lnSpc>
              <a:spcBef>
                <a:spcPct val="0"/>
              </a:spcBef>
              <a:buFont typeface="Arial"/>
              <a:buChar char="•"/>
            </a:pPr>
            <a:r>
              <a:rPr lang="en-US" sz="2727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For Travellers: Consider boroughs like Queens and the Bronx for budget-friendly options. </a:t>
            </a: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 for private rooms as a cost-effective alternative to entire homes.</a:t>
            </a:r>
          </a:p>
          <a:p>
            <a:pPr algn="just">
              <a:lnSpc>
                <a:spcPts val="3818"/>
              </a:lnSpc>
              <a:spcBef>
                <a:spcPct val="0"/>
              </a:spcBef>
            </a:pPr>
            <a:endParaRPr lang="en-US" sz="272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818"/>
              </a:lnSpc>
              <a:spcBef>
                <a:spcPct val="0"/>
              </a:spcBef>
            </a:pPr>
            <a:r>
              <a:rPr lang="en-US" sz="272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analysis can guide property management decisions, marketing strategies, and travel planning, ensuring optimal utilization of Airbnb's NYC market potential.</a:t>
            </a:r>
          </a:p>
          <a:p>
            <a:pPr algn="just">
              <a:lnSpc>
                <a:spcPts val="3818"/>
              </a:lnSpc>
              <a:spcBef>
                <a:spcPct val="0"/>
              </a:spcBef>
            </a:pPr>
            <a:endParaRPr lang="en-US" sz="272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888" y="2765456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30368" y="11892"/>
            <a:ext cx="7157632" cy="10275108"/>
          </a:xfrm>
          <a:custGeom>
            <a:avLst/>
            <a:gdLst/>
            <a:ahLst/>
            <a:cxnLst/>
            <a:rect l="l" t="t" r="r" b="b"/>
            <a:pathLst>
              <a:path w="7157632" h="10275108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95" b="-119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85925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Research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48025"/>
            <a:ext cx="7877607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would like to explore how factors such as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location, room type, and price affect the booking behavior of guests and extract valuable insights for property management and marketing decisions.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7698" y="11892"/>
            <a:ext cx="4960302" cy="7120740"/>
          </a:xfrm>
          <a:custGeom>
            <a:avLst/>
            <a:gdLst/>
            <a:ahLst/>
            <a:cxnLst/>
            <a:rect l="l" t="t" r="r" b="b"/>
            <a:pathLst>
              <a:path w="4960302" h="7120740">
                <a:moveTo>
                  <a:pt x="0" y="0"/>
                </a:moveTo>
                <a:lnTo>
                  <a:pt x="4960302" y="0"/>
                </a:lnTo>
                <a:lnTo>
                  <a:pt x="4960302" y="7120740"/>
                </a:lnTo>
                <a:lnTo>
                  <a:pt x="0" y="712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77" b="-2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028888" y="23368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257300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Factors influencing Price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19400"/>
            <a:ext cx="7877607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Price is a composite variable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which is based on factors like Neighbourhood Type, Minimum Nights, Availability, Room Type, etc.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892867" y="6289706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354395" y="1762125"/>
            <a:ext cx="5607399" cy="8049678"/>
            <a:chOff x="0" y="0"/>
            <a:chExt cx="7476532" cy="10732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76532" cy="10732904"/>
            </a:xfrm>
            <a:custGeom>
              <a:avLst/>
              <a:gdLst/>
              <a:ahLst/>
              <a:cxnLst/>
              <a:rect l="l" t="t" r="r" b="b"/>
              <a:pathLst>
                <a:path w="7476532" h="10732904">
                  <a:moveTo>
                    <a:pt x="0" y="0"/>
                  </a:moveTo>
                  <a:lnTo>
                    <a:pt x="7476532" y="0"/>
                  </a:lnTo>
                  <a:lnTo>
                    <a:pt x="7476532" y="10732904"/>
                  </a:lnTo>
                  <a:lnTo>
                    <a:pt x="0" y="10732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82" r="-78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22984" y="4412620"/>
              <a:ext cx="3030565" cy="1185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61"/>
                </a:lnSpc>
              </a:pPr>
              <a:r>
                <a:rPr lang="en-US" sz="5115">
                  <a:solidFill>
                    <a:srgbClr val="000000"/>
                  </a:solidFill>
                  <a:latin typeface="Blacklist Semi-Bold"/>
                  <a:ea typeface="Blacklist Semi-Bold"/>
                  <a:cs typeface="Blacklist Semi-Bold"/>
                  <a:sym typeface="Blacklist Semi-Bold"/>
                </a:rPr>
                <a:t>PRICE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92679" y="5210175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and Packages Used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2867" y="6775480"/>
            <a:ext cx="7877607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Tools: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Kaggle API, Basic Statistic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(Mean, Median, Mode, Percentage, etc)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Packages: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Pandas, NumPy, Matplotlib, and Seaborn.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888" y="2765456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881795" y="0"/>
            <a:ext cx="7406205" cy="10287000"/>
            <a:chOff x="0" y="0"/>
            <a:chExt cx="987494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74940" cy="13716000"/>
            </a:xfrm>
            <a:custGeom>
              <a:avLst/>
              <a:gdLst/>
              <a:ahLst/>
              <a:cxnLst/>
              <a:rect l="l" t="t" r="r" b="b"/>
              <a:pathLst>
                <a:path w="9874940" h="13716000">
                  <a:moveTo>
                    <a:pt x="0" y="0"/>
                  </a:moveTo>
                  <a:lnTo>
                    <a:pt x="9874940" y="0"/>
                  </a:lnTo>
                  <a:lnTo>
                    <a:pt x="987494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86" t="-14854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246046" y="3733979"/>
              <a:ext cx="7172353" cy="4677695"/>
              <a:chOff x="0" y="0"/>
              <a:chExt cx="1052904" cy="68668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52904" cy="686688"/>
              </a:xfrm>
              <a:custGeom>
                <a:avLst/>
                <a:gdLst/>
                <a:ahLst/>
                <a:cxnLst/>
                <a:rect l="l" t="t" r="r" b="b"/>
                <a:pathLst>
                  <a:path w="1052904" h="686688">
                    <a:moveTo>
                      <a:pt x="10075" y="0"/>
                    </a:moveTo>
                    <a:lnTo>
                      <a:pt x="1042830" y="0"/>
                    </a:lnTo>
                    <a:cubicBezTo>
                      <a:pt x="1048394" y="0"/>
                      <a:pt x="1052904" y="4511"/>
                      <a:pt x="1052904" y="10075"/>
                    </a:cubicBezTo>
                    <a:lnTo>
                      <a:pt x="1052904" y="676613"/>
                    </a:lnTo>
                    <a:cubicBezTo>
                      <a:pt x="1052904" y="682177"/>
                      <a:pt x="1048394" y="686688"/>
                      <a:pt x="1042830" y="686688"/>
                    </a:cubicBezTo>
                    <a:lnTo>
                      <a:pt x="10075" y="686688"/>
                    </a:lnTo>
                    <a:cubicBezTo>
                      <a:pt x="7403" y="686688"/>
                      <a:pt x="4840" y="685626"/>
                      <a:pt x="2951" y="683737"/>
                    </a:cubicBezTo>
                    <a:cubicBezTo>
                      <a:pt x="1061" y="681847"/>
                      <a:pt x="0" y="679285"/>
                      <a:pt x="0" y="676613"/>
                    </a:cubicBezTo>
                    <a:lnTo>
                      <a:pt x="0" y="10075"/>
                    </a:lnTo>
                    <a:cubicBezTo>
                      <a:pt x="0" y="4511"/>
                      <a:pt x="4511" y="0"/>
                      <a:pt x="10075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8762" t="-7087" r="-72475" b="-1353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28700" y="1685925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Importing the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5146" y="3136931"/>
            <a:ext cx="9559249" cy="549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Initialized and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authenticated the Kaggle API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enable dataset access</a:t>
            </a:r>
          </a:p>
          <a:p>
            <a:pPr algn="just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Defined dataset identifier and filename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Airbnb data</a:t>
            </a:r>
          </a:p>
          <a:p>
            <a:pPr algn="just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Downloaded the dataset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using the dataset_download_file method</a:t>
            </a:r>
          </a:p>
          <a:p>
            <a:pPr algn="just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Loaded the data into a Pandas DataFrame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displayed the first few rows</a:t>
            </a:r>
          </a:p>
          <a:p>
            <a:pPr algn="just">
              <a:lnSpc>
                <a:spcPts val="3600"/>
              </a:lnSpc>
            </a:pPr>
            <a:endParaRPr lang="en-US" sz="30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2982" y="2497822"/>
            <a:ext cx="8359841" cy="5893688"/>
          </a:xfrm>
          <a:custGeom>
            <a:avLst/>
            <a:gdLst/>
            <a:ahLst/>
            <a:cxnLst/>
            <a:rect l="l" t="t" r="r" b="b"/>
            <a:pathLst>
              <a:path w="8359841" h="5893688">
                <a:moveTo>
                  <a:pt x="0" y="0"/>
                </a:moveTo>
                <a:lnTo>
                  <a:pt x="8359841" y="0"/>
                </a:lnTo>
                <a:lnTo>
                  <a:pt x="8359841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"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285790" y="2497822"/>
            <a:ext cx="8479228" cy="5871866"/>
          </a:xfrm>
          <a:custGeom>
            <a:avLst/>
            <a:gdLst/>
            <a:ahLst/>
            <a:cxnLst/>
            <a:rect l="l" t="t" r="r" b="b"/>
            <a:pathLst>
              <a:path w="8479228" h="5871866">
                <a:moveTo>
                  <a:pt x="0" y="0"/>
                </a:moveTo>
                <a:lnTo>
                  <a:pt x="8479228" y="0"/>
                </a:lnTo>
                <a:lnTo>
                  <a:pt x="8479228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1192" y="952500"/>
            <a:ext cx="12198491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Importing the Data - Code v/s Output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39867" y="8666802"/>
            <a:ext cx="1926070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73751" y="8666802"/>
            <a:ext cx="2303306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888" y="2765456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30368" y="11892"/>
            <a:ext cx="7157632" cy="10275108"/>
          </a:xfrm>
          <a:custGeom>
            <a:avLst/>
            <a:gdLst/>
            <a:ahLst/>
            <a:cxnLst/>
            <a:rect l="l" t="t" r="r" b="b"/>
            <a:pathLst>
              <a:path w="7157632" h="10275108">
                <a:moveTo>
                  <a:pt x="0" y="0"/>
                </a:moveTo>
                <a:lnTo>
                  <a:pt x="7157632" y="0"/>
                </a:lnTo>
                <a:lnTo>
                  <a:pt x="7157632" y="10275108"/>
                </a:lnTo>
                <a:lnTo>
                  <a:pt x="0" y="1027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79" b="-21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685925"/>
            <a:ext cx="9325695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Cleaning the 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888" y="3136931"/>
            <a:ext cx="9488296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Checked for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missing values using .isnull() method.</a:t>
            </a:r>
          </a:p>
          <a:p>
            <a:pPr algn="just">
              <a:lnSpc>
                <a:spcPts val="3600"/>
              </a:lnSpc>
            </a:pPr>
            <a:endParaRPr lang="en-US" sz="3000" b="1">
              <a:solidFill>
                <a:srgbClr val="75422E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Found</a:t>
            </a:r>
            <a:r>
              <a:rPr lang="en-US" sz="3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missing values in 4 columns</a:t>
            </a:r>
            <a:r>
              <a:rPr lang="en-US" sz="3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: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host_name, name, last_review, reviews_per_month</a:t>
            </a:r>
          </a:p>
          <a:p>
            <a:pPr algn="just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Dropped columns host_name, name, and last_review</a:t>
            </a:r>
            <a:r>
              <a:rPr lang="en-US" sz="3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 they were not critical for analysis.</a:t>
            </a:r>
          </a:p>
          <a:p>
            <a:pPr algn="just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47702" lvl="1" indent="-323851" algn="just">
              <a:lnSpc>
                <a:spcPts val="3600"/>
              </a:lnSpc>
              <a:buFont typeface="Arial"/>
              <a:buChar char="•"/>
            </a:pPr>
            <a:r>
              <a:rPr lang="en-US" sz="3000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Filled missing values in reviews_per_month with 0</a:t>
            </a: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maintain data consistency.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6420" y="2413030"/>
            <a:ext cx="7105672" cy="6041630"/>
          </a:xfrm>
          <a:custGeom>
            <a:avLst/>
            <a:gdLst/>
            <a:ahLst/>
            <a:cxnLst/>
            <a:rect l="l" t="t" r="r" b="b"/>
            <a:pathLst>
              <a:path w="7105672" h="6041630">
                <a:moveTo>
                  <a:pt x="0" y="0"/>
                </a:moveTo>
                <a:lnTo>
                  <a:pt x="7105672" y="0"/>
                </a:lnTo>
                <a:lnTo>
                  <a:pt x="7105672" y="6041630"/>
                </a:lnTo>
                <a:lnTo>
                  <a:pt x="0" y="604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3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926622" y="2413030"/>
            <a:ext cx="9724958" cy="6041630"/>
          </a:xfrm>
          <a:custGeom>
            <a:avLst/>
            <a:gdLst/>
            <a:ahLst/>
            <a:cxnLst/>
            <a:rect l="l" t="t" r="r" b="b"/>
            <a:pathLst>
              <a:path w="9724958" h="6041630">
                <a:moveTo>
                  <a:pt x="0" y="0"/>
                </a:moveTo>
                <a:lnTo>
                  <a:pt x="9724958" y="0"/>
                </a:lnTo>
                <a:lnTo>
                  <a:pt x="9724958" y="6041630"/>
                </a:lnTo>
                <a:lnTo>
                  <a:pt x="0" y="604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1192" y="952500"/>
            <a:ext cx="12198491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Cleaning the Dataset - Output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57592" y="8664210"/>
            <a:ext cx="3063329" cy="54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158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Data Columns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7389" y="8664210"/>
            <a:ext cx="2923424" cy="54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158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Cleaned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381" y="2032031"/>
            <a:ext cx="14568145" cy="52388"/>
          </a:xfrm>
          <a:prstGeom prst="line">
            <a:avLst/>
          </a:prstGeom>
          <a:ln w="104775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4946" y="6161135"/>
            <a:ext cx="4842247" cy="3079038"/>
          </a:xfrm>
          <a:custGeom>
            <a:avLst/>
            <a:gdLst/>
            <a:ahLst/>
            <a:cxnLst/>
            <a:rect l="l" t="t" r="r" b="b"/>
            <a:pathLst>
              <a:path w="4842247" h="3079038">
                <a:moveTo>
                  <a:pt x="0" y="0"/>
                </a:moveTo>
                <a:lnTo>
                  <a:pt x="4842248" y="0"/>
                </a:lnTo>
                <a:lnTo>
                  <a:pt x="4842248" y="3079038"/>
                </a:lnTo>
                <a:lnTo>
                  <a:pt x="0" y="307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860975" y="6161135"/>
            <a:ext cx="6538460" cy="3097165"/>
          </a:xfrm>
          <a:custGeom>
            <a:avLst/>
            <a:gdLst/>
            <a:ahLst/>
            <a:cxnLst/>
            <a:rect l="l" t="t" r="r" b="b"/>
            <a:pathLst>
              <a:path w="6538460" h="3097165">
                <a:moveTo>
                  <a:pt x="0" y="0"/>
                </a:moveTo>
                <a:lnTo>
                  <a:pt x="6538460" y="0"/>
                </a:lnTo>
                <a:lnTo>
                  <a:pt x="6538460" y="3097165"/>
                </a:lnTo>
                <a:lnTo>
                  <a:pt x="0" y="309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712299" y="6161135"/>
            <a:ext cx="4870755" cy="3097165"/>
          </a:xfrm>
          <a:custGeom>
            <a:avLst/>
            <a:gdLst/>
            <a:ahLst/>
            <a:cxnLst/>
            <a:rect l="l" t="t" r="r" b="b"/>
            <a:pathLst>
              <a:path w="4870755" h="3097165">
                <a:moveTo>
                  <a:pt x="0" y="0"/>
                </a:moveTo>
                <a:lnTo>
                  <a:pt x="4870755" y="0"/>
                </a:lnTo>
                <a:lnTo>
                  <a:pt x="4870755" y="3097165"/>
                </a:lnTo>
                <a:lnTo>
                  <a:pt x="0" y="3097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4" r="-17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020703" y="2549618"/>
            <a:ext cx="5393576" cy="3429611"/>
          </a:xfrm>
          <a:custGeom>
            <a:avLst/>
            <a:gdLst/>
            <a:ahLst/>
            <a:cxnLst/>
            <a:rect l="l" t="t" r="r" b="b"/>
            <a:pathLst>
              <a:path w="5393576" h="3429611">
                <a:moveTo>
                  <a:pt x="0" y="0"/>
                </a:moveTo>
                <a:lnTo>
                  <a:pt x="5393577" y="0"/>
                </a:lnTo>
                <a:lnTo>
                  <a:pt x="5393577" y="3429611"/>
                </a:lnTo>
                <a:lnTo>
                  <a:pt x="0" y="3429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447658" y="2549618"/>
            <a:ext cx="5393576" cy="3429611"/>
          </a:xfrm>
          <a:custGeom>
            <a:avLst/>
            <a:gdLst/>
            <a:ahLst/>
            <a:cxnLst/>
            <a:rect l="l" t="t" r="r" b="b"/>
            <a:pathLst>
              <a:path w="5393576" h="3429611">
                <a:moveTo>
                  <a:pt x="0" y="0"/>
                </a:moveTo>
                <a:lnTo>
                  <a:pt x="5393576" y="0"/>
                </a:lnTo>
                <a:lnTo>
                  <a:pt x="5393576" y="3429611"/>
                </a:lnTo>
                <a:lnTo>
                  <a:pt x="0" y="342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73720" y="2549618"/>
            <a:ext cx="5393576" cy="3429611"/>
          </a:xfrm>
          <a:custGeom>
            <a:avLst/>
            <a:gdLst/>
            <a:ahLst/>
            <a:cxnLst/>
            <a:rect l="l" t="t" r="r" b="b"/>
            <a:pathLst>
              <a:path w="5393576" h="3429611">
                <a:moveTo>
                  <a:pt x="0" y="0"/>
                </a:moveTo>
                <a:lnTo>
                  <a:pt x="5393577" y="0"/>
                </a:lnTo>
                <a:lnTo>
                  <a:pt x="5393577" y="3429611"/>
                </a:lnTo>
                <a:lnTo>
                  <a:pt x="0" y="34296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81192" y="952500"/>
            <a:ext cx="12198491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FF5A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Descriptive Statistics of Variables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4603" y="9467850"/>
            <a:ext cx="13998794" cy="54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158" b="1">
                <a:solidFill>
                  <a:srgbClr val="75422E"/>
                </a:solidFill>
                <a:latin typeface="Lato Bold"/>
                <a:ea typeface="Lato Bold"/>
                <a:cs typeface="Lato Bold"/>
                <a:sym typeface="Lato Bold"/>
              </a:rPr>
              <a:t>Exploratory Data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1682</Words>
  <Application>Microsoft Macintosh PowerPoint</Application>
  <PresentationFormat>Custom</PresentationFormat>
  <Paragraphs>161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Lato</vt:lpstr>
      <vt:lpstr>Blacklist Semi-Bold</vt:lpstr>
      <vt:lpstr>Montserrat Bold</vt:lpstr>
      <vt:lpstr>Arial</vt:lpstr>
      <vt:lpstr>Lato Bold</vt:lpstr>
      <vt:lpstr>Montserrat</vt:lpstr>
      <vt:lpstr>Six Hands Chalk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Airbnbs in New York City</dc:title>
  <cp:lastModifiedBy>Krishi Rupeshkumar Shah</cp:lastModifiedBy>
  <cp:revision>3</cp:revision>
  <dcterms:created xsi:type="dcterms:W3CDTF">2006-08-16T00:00:00Z</dcterms:created>
  <dcterms:modified xsi:type="dcterms:W3CDTF">2025-02-04T19:18:23Z</dcterms:modified>
  <dc:identifier>DAGZHgfKqTo</dc:identifier>
</cp:coreProperties>
</file>